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9" r:id="rId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81E602-3723-B305-7084-3E34F53C0D95}" name="小川 大輔" initials="小川" userId="小川 大輔" providerId="None"/>
  <p188:author id="{F95E8A2B-7E62-D2AF-A2D5-45A9EE4E8EA1}" name="小川 大輔" initials="" userId="S::bigbangsherlock@keio.jp::49b0a36b-3434-4fbb-ae16-c932d0989a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F02E7-A9EC-4AB4-A182-88FE31A165B9}" v="2" dt="2023-12-28T14:33:53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55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9AC8D-4B9D-4238-8826-D2F1FC522A2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A8BA9-1F0F-4559-B01F-E4720436E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8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25763" y="850900"/>
            <a:ext cx="4075112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33350" algn="just"/>
            <a:endParaRPr lang="ja-JP" altLang="ja-JP" sz="1800" kern="100" dirty="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A8BA9-1F0F-4559-B01F-E4720436E4D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127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25763" y="850900"/>
            <a:ext cx="4075112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A8BA9-1F0F-4559-B01F-E4720436E4D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98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E0AA-3222-408F-B41C-1ED3A4F475AB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33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7410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6DB6-4D2B-4C33-93D7-F309D81F3856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7EC7-797B-4E8A-B4D8-B3E41EF2A531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86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03FA-308C-47BC-BE04-216694A6FBFA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86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CF68-EAEE-40A6-B3A0-0EC766F494C5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B6AC-A37A-487F-BEF1-02B65DA042B5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80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577F-FA7F-419D-A823-63F43B1D0368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27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D86E-E1BB-4930-BFC5-90A0FE750F82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83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3571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EA56-0AAF-4685-A314-533D7DE0C221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99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63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76024C-8910-92C3-57BB-886C81552880}"/>
              </a:ext>
            </a:extLst>
          </p:cNvPr>
          <p:cNvSpPr txBox="1"/>
          <p:nvPr/>
        </p:nvSpPr>
        <p:spPr>
          <a:xfrm>
            <a:off x="2211379" y="45965"/>
            <a:ext cx="7769242" cy="1104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Palladium-Catalyzed </a:t>
            </a:r>
            <a:r>
              <a:rPr lang="el-GR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β-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Selective C(sp</a:t>
            </a:r>
            <a:r>
              <a:rPr lang="en-US" altLang="ja-JP" sz="2200" b="1" baseline="300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3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)–H </a:t>
            </a:r>
            <a:r>
              <a:rPr lang="en-US" altLang="ja-JP" sz="2200" b="1" dirty="0" err="1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Acetoxylation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of Alcohol Derivatives via Electrochemical Oxidation</a:t>
            </a:r>
          </a:p>
          <a:p>
            <a:pPr algn="ctr">
              <a:lnSpc>
                <a:spcPct val="120000"/>
              </a:lnSpc>
            </a:pPr>
            <a:endParaRPr lang="en-US" altLang="ja-JP" sz="2000" b="1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EA0F12-2051-271C-ED5C-83A0B31882D6}"/>
              </a:ext>
            </a:extLst>
          </p:cNvPr>
          <p:cNvSpPr txBox="1"/>
          <p:nvPr/>
        </p:nvSpPr>
        <p:spPr>
          <a:xfrm>
            <a:off x="422819" y="1485599"/>
            <a:ext cx="6853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Pd-catalyzed C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H halogenation by electrochemical oxidation</a:t>
            </a:r>
            <a:endParaRPr lang="ja-JP" altLang="en-US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6952D79-C0CC-A3E3-E989-F29B07EF8857}"/>
              </a:ext>
            </a:extLst>
          </p:cNvPr>
          <p:cNvSpPr/>
          <p:nvPr/>
        </p:nvSpPr>
        <p:spPr>
          <a:xfrm>
            <a:off x="2827198" y="3476367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indent="-133350" algn="r"/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Kakiuchi, F.; Kochi, T.; Mutsutani, H.; Kobayashi, N.; Urano, S.; Sato, M.; Nishiyama, S.; Tanabe, T. </a:t>
            </a:r>
          </a:p>
          <a:p>
            <a:pPr marL="133350" indent="-133350" algn="r"/>
            <a:r>
              <a:rPr lang="it-IT" altLang="ja-JP" sz="1400" i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J. Am. Chem. Soc.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 </a:t>
            </a:r>
            <a:r>
              <a:rPr lang="it-IT" altLang="ja-JP" sz="1400" b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2009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, </a:t>
            </a:r>
            <a:r>
              <a:rPr lang="it-IT" altLang="ja-JP" sz="1400" i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131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, 11310-11311.</a:t>
            </a:r>
            <a:endParaRPr lang="ja-JP" altLang="ja-JP" sz="1400" kern="100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F8DDE818-7B61-2617-9625-68BC4C4BFE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554716"/>
              </p:ext>
            </p:extLst>
          </p:nvPr>
        </p:nvGraphicFramePr>
        <p:xfrm>
          <a:off x="2068801" y="1929415"/>
          <a:ext cx="7177087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7176529" imgH="1493206" progId="ChemDraw.Document.6.0">
                  <p:embed/>
                </p:oleObj>
              </mc:Choice>
              <mc:Fallback>
                <p:oleObj name="CS ChemDraw Drawing" r:id="rId3" imgW="7176529" imgH="1493206" progId="ChemDraw.Document.6.0">
                  <p:embed/>
                  <p:pic>
                    <p:nvPicPr>
                      <p:cNvPr id="3" name="オブジェクト 2">
                        <a:extLst>
                          <a:ext uri="{FF2B5EF4-FFF2-40B4-BE49-F238E27FC236}">
                            <a16:creationId xmlns:a16="http://schemas.microsoft.com/office/drawing/2014/main" id="{F8DDE818-7B61-2617-9625-68BC4C4BFE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8801" y="1929415"/>
                        <a:ext cx="7177087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DD8559-1512-6F68-9242-B283767A510A}"/>
              </a:ext>
            </a:extLst>
          </p:cNvPr>
          <p:cNvSpPr txBox="1"/>
          <p:nvPr/>
        </p:nvSpPr>
        <p:spPr>
          <a:xfrm>
            <a:off x="2827197" y="639797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altLang="ja-JP"/>
              <a:t> </a:t>
            </a:r>
            <a:r>
              <a:rPr lang="de-DE" altLang="ja-JP" sz="1400">
                <a:latin typeface="Arial" panose="020B0604020202020204" pitchFamily="34" charset="0"/>
                <a:cs typeface="Arial" panose="020B0604020202020204" pitchFamily="34" charset="0"/>
              </a:rPr>
              <a:t>Yang, Q.-L.; Li, Y.-Q.; Ma, C.; Fang, P.; Zhang, X.-J.; Mei, T.-S</a:t>
            </a:r>
            <a:r>
              <a:rPr lang="de-DE" altLang="ja-JP" sz="1400" i="1">
                <a:latin typeface="Arial" panose="020B0604020202020204" pitchFamily="34" charset="0"/>
                <a:cs typeface="Arial" panose="020B0604020202020204" pitchFamily="34" charset="0"/>
              </a:rPr>
              <a:t>. J. Am. Chem. </a:t>
            </a:r>
            <a:r>
              <a:rPr lang="de-DE" altLang="ja-JP" sz="1400" i="1" err="1">
                <a:latin typeface="Arial" panose="020B0604020202020204" pitchFamily="34" charset="0"/>
                <a:cs typeface="Arial" panose="020B0604020202020204" pitchFamily="34" charset="0"/>
              </a:rPr>
              <a:t>Soc</a:t>
            </a:r>
            <a:r>
              <a:rPr lang="de-DE" altLang="ja-JP" sz="1400" i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altLang="ja-JP" sz="14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altLang="ja-JP" sz="1400" b="1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de-DE" altLang="ja-JP" sz="140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de-DE" altLang="ja-JP" sz="1400" i="1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r>
              <a:rPr lang="de-DE" altLang="ja-JP" sz="1400">
                <a:latin typeface="Arial" panose="020B0604020202020204" pitchFamily="34" charset="0"/>
                <a:cs typeface="Arial" panose="020B0604020202020204" pitchFamily="34" charset="0"/>
              </a:rPr>
              <a:t>, 3293-3298.</a:t>
            </a:r>
            <a:endParaRPr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オブジェクト 9">
            <a:extLst>
              <a:ext uri="{FF2B5EF4-FFF2-40B4-BE49-F238E27FC236}">
                <a16:creationId xmlns:a16="http://schemas.microsoft.com/office/drawing/2014/main" id="{A4FAEC6C-A820-2DC5-418F-699521A1B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137049"/>
              </p:ext>
            </p:extLst>
          </p:nvPr>
        </p:nvGraphicFramePr>
        <p:xfrm>
          <a:off x="2019300" y="4419600"/>
          <a:ext cx="8251825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8251122" imgH="1964075" progId="ChemDraw.Document.6.0">
                  <p:embed/>
                </p:oleObj>
              </mc:Choice>
              <mc:Fallback>
                <p:oleObj name="CS ChemDraw Drawing" r:id="rId5" imgW="8251122" imgH="1964075" progId="ChemDraw.Document.6.0">
                  <p:embed/>
                  <p:pic>
                    <p:nvPicPr>
                      <p:cNvPr id="10" name="オブジェクト 9">
                        <a:extLst>
                          <a:ext uri="{FF2B5EF4-FFF2-40B4-BE49-F238E27FC236}">
                            <a16:creationId xmlns:a16="http://schemas.microsoft.com/office/drawing/2014/main" id="{A4FAEC6C-A820-2DC5-418F-699521A1BA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9300" y="4419600"/>
                        <a:ext cx="8251825" cy="1963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DD73B5D4-83E9-774E-FA04-6EB863CBD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32" y="65015"/>
            <a:ext cx="865872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1800">
                <a:solidFill>
                  <a:srgbClr val="FF0000"/>
                </a:solidFill>
              </a:rPr>
              <a:t>PA-02</a:t>
            </a:r>
            <a:endParaRPr lang="ja-JP" altLang="en-US" sz="180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D4DEC2-29B3-2688-3ED4-43E0EA066107}"/>
              </a:ext>
            </a:extLst>
          </p:cNvPr>
          <p:cNvSpPr txBox="1"/>
          <p:nvPr/>
        </p:nvSpPr>
        <p:spPr>
          <a:xfrm>
            <a:off x="2103336" y="789427"/>
            <a:ext cx="7877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Daisuke Ogawa</a:t>
            </a:r>
            <a:r>
              <a:rPr lang="en-US" altLang="ja-JP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Ayumu Sasaki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Takuya Kochi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and Fumitoshi Kakiuchi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Keio Univ., 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JST CREST)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8CBF18-3AE6-CDCC-EDA0-E4A10E0E15F6}"/>
              </a:ext>
            </a:extLst>
          </p:cNvPr>
          <p:cNvSpPr txBox="1"/>
          <p:nvPr/>
        </p:nvSpPr>
        <p:spPr>
          <a:xfrm>
            <a:off x="422819" y="4083285"/>
            <a:ext cx="597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Pd-catalyzed C(sp</a:t>
            </a:r>
            <a:r>
              <a:rPr lang="en-US" altLang="ja-JP" b="1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H electrochemical </a:t>
            </a:r>
            <a:r>
              <a:rPr lang="en-US" altLang="ja-JP" b="1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endParaRPr lang="ja-JP" altLang="en-US" b="1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B936B1-D80A-F8E3-35D2-C525F9DBB4E2}"/>
              </a:ext>
            </a:extLst>
          </p:cNvPr>
          <p:cNvSpPr txBox="1"/>
          <p:nvPr/>
        </p:nvSpPr>
        <p:spPr>
          <a:xfrm>
            <a:off x="13848" y="0"/>
            <a:ext cx="1419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>
                <a:latin typeface="Arial" panose="020B0604020202020204" pitchFamily="34" charset="0"/>
                <a:cs typeface="Arial" panose="020B0604020202020204" pitchFamily="34" charset="0"/>
              </a:rPr>
              <a:t>This Work</a:t>
            </a:r>
            <a:endParaRPr lang="ja-JP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B11A5B5-4ECC-018B-6FF4-265B6CD98851}"/>
              </a:ext>
            </a:extLst>
          </p:cNvPr>
          <p:cNvCxnSpPr>
            <a:cxnSpLocks/>
          </p:cNvCxnSpPr>
          <p:nvPr/>
        </p:nvCxnSpPr>
        <p:spPr>
          <a:xfrm flipH="1">
            <a:off x="13848" y="3643789"/>
            <a:ext cx="1217815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オブジェクト 14">
            <a:extLst>
              <a:ext uri="{FF2B5EF4-FFF2-40B4-BE49-F238E27FC236}">
                <a16:creationId xmlns:a16="http://schemas.microsoft.com/office/drawing/2014/main" id="{F793C687-AE46-7189-7716-85FEC2B9B6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844860"/>
              </p:ext>
            </p:extLst>
          </p:nvPr>
        </p:nvGraphicFramePr>
        <p:xfrm>
          <a:off x="1682750" y="4351338"/>
          <a:ext cx="86360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8634904" imgH="1450785" progId="ChemDraw.Document.6.0">
                  <p:embed/>
                </p:oleObj>
              </mc:Choice>
              <mc:Fallback>
                <p:oleObj name="CS ChemDraw Drawing" r:id="rId3" imgW="8634904" imgH="1450785" progId="ChemDraw.Document.6.0">
                  <p:embed/>
                  <p:pic>
                    <p:nvPicPr>
                      <p:cNvPr id="15" name="オブジェクト 14">
                        <a:extLst>
                          <a:ext uri="{FF2B5EF4-FFF2-40B4-BE49-F238E27FC236}">
                            <a16:creationId xmlns:a16="http://schemas.microsoft.com/office/drawing/2014/main" id="{F793C687-AE46-7189-7716-85FEC2B9B6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0" y="4351338"/>
                        <a:ext cx="8636000" cy="145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171184-7DCC-170C-FEAA-1F32571A0E2A}"/>
              </a:ext>
            </a:extLst>
          </p:cNvPr>
          <p:cNvSpPr txBox="1"/>
          <p:nvPr/>
        </p:nvSpPr>
        <p:spPr>
          <a:xfrm>
            <a:off x="6091438" y="6248423"/>
            <a:ext cx="5754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>
                <a:latin typeface="Arial" panose="020B0604020202020204" pitchFamily="34" charset="0"/>
                <a:cs typeface="Arial" panose="020B0604020202020204" pitchFamily="34" charset="0"/>
              </a:rPr>
              <a:t>Ren, Z.; Mo, F.; Dong, G. </a:t>
            </a:r>
            <a:r>
              <a:rPr lang="en-US" altLang="ja-JP" sz="1400" i="1">
                <a:latin typeface="Arial" panose="020B0604020202020204" pitchFamily="34" charset="0"/>
                <a:cs typeface="Arial" panose="020B0604020202020204" pitchFamily="34" charset="0"/>
              </a:rPr>
              <a:t>J. Am. Chem. Soc. </a:t>
            </a:r>
            <a:r>
              <a:rPr lang="en-US" altLang="ja-JP" sz="1400" b="1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n-US" altLang="ja-JP" sz="1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400" i="1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r>
              <a:rPr lang="en-US" altLang="ja-JP" sz="1400">
                <a:latin typeface="Arial" panose="020B0604020202020204" pitchFamily="34" charset="0"/>
                <a:cs typeface="Arial" panose="020B0604020202020204" pitchFamily="34" charset="0"/>
              </a:rPr>
              <a:t>, 16991-16994.</a:t>
            </a:r>
            <a:endParaRPr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CC9D8941-B702-9D3F-050C-4906465F36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844816"/>
              </p:ext>
            </p:extLst>
          </p:nvPr>
        </p:nvGraphicFramePr>
        <p:xfrm>
          <a:off x="1708150" y="917575"/>
          <a:ext cx="8828088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8828280" imgH="2505362" progId="ChemDraw.Document.6.0">
                  <p:embed/>
                </p:oleObj>
              </mc:Choice>
              <mc:Fallback>
                <p:oleObj name="CS ChemDraw Drawing" r:id="rId5" imgW="8828280" imgH="2505362" progId="ChemDraw.Document.6.0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CC9D8941-B702-9D3F-050C-4906465F36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08150" y="917575"/>
                        <a:ext cx="8828088" cy="250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A1227E-DF8E-E359-8C2A-7193192BFA7B}"/>
              </a:ext>
            </a:extLst>
          </p:cNvPr>
          <p:cNvSpPr txBox="1"/>
          <p:nvPr/>
        </p:nvSpPr>
        <p:spPr>
          <a:xfrm>
            <a:off x="422819" y="519241"/>
            <a:ext cx="862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Pd-catalyzed β-selective C(sp</a:t>
            </a:r>
            <a:r>
              <a:rPr lang="en-US" altLang="ja-JP" b="1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)–H </a:t>
            </a:r>
            <a:r>
              <a:rPr lang="en-US" altLang="ja-JP" b="1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 by electrochemical oxidation</a:t>
            </a:r>
            <a:endParaRPr lang="ja-JP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B1C7B5-45A5-BA79-C1FE-E392D567CB18}"/>
              </a:ext>
            </a:extLst>
          </p:cNvPr>
          <p:cNvSpPr txBox="1"/>
          <p:nvPr/>
        </p:nvSpPr>
        <p:spPr>
          <a:xfrm>
            <a:off x="422819" y="3761422"/>
            <a:ext cx="7083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cf.) Pd-catalyzed C(sp</a:t>
            </a:r>
            <a:r>
              <a:rPr lang="en-US" altLang="ja-JP" b="1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)–H </a:t>
            </a:r>
            <a:r>
              <a:rPr lang="en-US" altLang="ja-JP" b="1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 with chemical oxidant</a:t>
            </a:r>
            <a:endParaRPr lang="ja-JP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8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e9a956-854c-40a7-90bb-5b01df570c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F0C8382CB3BC45B18F99344F7B780A" ma:contentTypeVersion="8" ma:contentTypeDescription="新しいドキュメントを作成します。" ma:contentTypeScope="" ma:versionID="092fa86bb337fe5e66fabdc93c1ee5f7">
  <xsd:schema xmlns:xsd="http://www.w3.org/2001/XMLSchema" xmlns:xs="http://www.w3.org/2001/XMLSchema" xmlns:p="http://schemas.microsoft.com/office/2006/metadata/properties" xmlns:ns3="cae9a956-854c-40a7-90bb-5b01df570cb7" targetNamespace="http://schemas.microsoft.com/office/2006/metadata/properties" ma:root="true" ma:fieldsID="79c5520f87ed08c920579cfca9c94f14" ns3:_="">
    <xsd:import namespace="cae9a956-854c-40a7-90bb-5b01df570c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9a956-854c-40a7-90bb-5b01df570c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F2596F-22DF-484C-BAC3-492FB8E7F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789FEA-1CF8-457C-88BC-CB80DB344C17}">
  <ds:schemaRefs>
    <ds:schemaRef ds:uri="cae9a956-854c-40a7-90bb-5b01df570cb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6B68BE-C4CC-4083-990A-C7E3F67685B3}">
  <ds:schemaRefs>
    <ds:schemaRef ds:uri="cae9a956-854c-40a7-90bb-5b01df570cb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197</Words>
  <Application>Microsoft Office PowerPoint</Application>
  <PresentationFormat>ワイド画面</PresentationFormat>
  <Paragraphs>16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游明朝</vt:lpstr>
      <vt:lpstr>Arial</vt:lpstr>
      <vt:lpstr>Calibri</vt:lpstr>
      <vt:lpstr>Calibri Light</vt:lpstr>
      <vt:lpstr>Times New Roman</vt:lpstr>
      <vt:lpstr>Office テーマ</vt:lpstr>
      <vt:lpstr>CS ChemDraw Drawing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AAAAAAAAAAAA Iiiiiiiiiiiiiiiiiiiiiii</dc:title>
  <dc:creator>石川 聡也</dc:creator>
  <cp:lastModifiedBy>垣内 史敏</cp:lastModifiedBy>
  <cp:revision>4</cp:revision>
  <cp:lastPrinted>2023-02-02T00:10:54Z</cp:lastPrinted>
  <dcterms:created xsi:type="dcterms:W3CDTF">2018-05-19T01:04:42Z</dcterms:created>
  <dcterms:modified xsi:type="dcterms:W3CDTF">2024-01-19T02:04:54Z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0x01010076F0C8382CB3BC45B18F99344F7B780A</vt:lpwstr>
  </property>
</Properties>
</file>